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7" r:id="rId4"/>
    <p:sldId id="267" r:id="rId5"/>
    <p:sldId id="258" r:id="rId6"/>
    <p:sldId id="263" r:id="rId7"/>
    <p:sldId id="268" r:id="rId8"/>
    <p:sldId id="259" r:id="rId9"/>
    <p:sldId id="260" r:id="rId10"/>
    <p:sldId id="269" r:id="rId11"/>
    <p:sldId id="264" r:id="rId12"/>
    <p:sldId id="262" r:id="rId13"/>
    <p:sldId id="265" r:id="rId14"/>
    <p:sldId id="266" r:id="rId1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8" autoAdjust="0"/>
    <p:restoredTop sz="94660"/>
  </p:normalViewPr>
  <p:slideViewPr>
    <p:cSldViewPr>
      <p:cViewPr varScale="1">
        <p:scale>
          <a:sx n="103" d="100"/>
          <a:sy n="103" d="100"/>
        </p:scale>
        <p:origin x="-18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D:\Apps.net\_Phd\Test\Statistics%2060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Apps.net\_Phd\Test\Statistics%2060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D:\Apps.net\_Phd\Test\Statistics%2060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D:\Apps.net\_Phd\Test\Statistics%2060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anchor="ctr" anchorCtr="0"/>
          <a:lstStyle/>
          <a:p>
            <a:pPr>
              <a:defRPr/>
            </a:pPr>
            <a:r>
              <a:rPr lang="en-US"/>
              <a:t>Image: Lena,</a:t>
            </a:r>
            <a:r>
              <a:rPr lang="en-US" baseline="0"/>
              <a:t> without mask</a:t>
            </a:r>
            <a:endParaRPr lang="en-US"/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DON Original</c:v>
          </c:tx>
          <c:marker>
            <c:symbol val="none"/>
          </c:marker>
          <c:cat>
            <c:numRef>
              <c:f>Statistics!$B$86:$B$96</c:f>
              <c:numCache>
                <c:formatCode>General</c:formatCode>
                <c:ptCount val="11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10</c:v>
                </c:pt>
                <c:pt idx="7">
                  <c:v>20</c:v>
                </c:pt>
                <c:pt idx="8">
                  <c:v>30</c:v>
                </c:pt>
                <c:pt idx="9">
                  <c:v>40</c:v>
                </c:pt>
                <c:pt idx="10">
                  <c:v>50</c:v>
                </c:pt>
              </c:numCache>
            </c:numRef>
          </c:cat>
          <c:val>
            <c:numRef>
              <c:f>Statistics!$F$86:$F$91</c:f>
              <c:numCache>
                <c:formatCode>General</c:formatCode>
                <c:ptCount val="6"/>
                <c:pt idx="0">
                  <c:v>1.8362444395663001E-2</c:v>
                </c:pt>
                <c:pt idx="1">
                  <c:v>1.8362444395663001E-2</c:v>
                </c:pt>
                <c:pt idx="2">
                  <c:v>1.8362444395663001E-2</c:v>
                </c:pt>
                <c:pt idx="3">
                  <c:v>1.8362444395663001E-2</c:v>
                </c:pt>
                <c:pt idx="4">
                  <c:v>1.8362444395663001E-2</c:v>
                </c:pt>
                <c:pt idx="5">
                  <c:v>1.8362444395663001E-2</c:v>
                </c:pt>
              </c:numCache>
            </c:numRef>
          </c:val>
          <c:smooth val="0"/>
        </c:ser>
        <c:ser>
          <c:idx val="1"/>
          <c:order val="1"/>
          <c:tx>
            <c:v>DON Polluted</c:v>
          </c:tx>
          <c:marker>
            <c:symbol val="none"/>
          </c:marker>
          <c:cat>
            <c:numRef>
              <c:f>Statistics!$B$86:$B$96</c:f>
              <c:numCache>
                <c:formatCode>General</c:formatCode>
                <c:ptCount val="11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10</c:v>
                </c:pt>
                <c:pt idx="7">
                  <c:v>20</c:v>
                </c:pt>
                <c:pt idx="8">
                  <c:v>30</c:v>
                </c:pt>
                <c:pt idx="9">
                  <c:v>40</c:v>
                </c:pt>
                <c:pt idx="10">
                  <c:v>50</c:v>
                </c:pt>
              </c:numCache>
            </c:numRef>
          </c:cat>
          <c:val>
            <c:numRef>
              <c:f>Statistics!$I$86:$I$91</c:f>
              <c:numCache>
                <c:formatCode>General</c:formatCode>
                <c:ptCount val="6"/>
                <c:pt idx="0">
                  <c:v>3.4775731960120397E-2</c:v>
                </c:pt>
                <c:pt idx="1">
                  <c:v>3.8440929905187902E-2</c:v>
                </c:pt>
                <c:pt idx="2">
                  <c:v>3.85174813077057E-2</c:v>
                </c:pt>
                <c:pt idx="3">
                  <c:v>3.7195427639388899E-2</c:v>
                </c:pt>
                <c:pt idx="4">
                  <c:v>3.5366856542789898E-2</c:v>
                </c:pt>
                <c:pt idx="5">
                  <c:v>3.3599184247097999E-2</c:v>
                </c:pt>
              </c:numCache>
            </c:numRef>
          </c:val>
          <c:smooth val="0"/>
        </c:ser>
        <c:ser>
          <c:idx val="3"/>
          <c:order val="2"/>
          <c:tx>
            <c:v>DON Restored</c:v>
          </c:tx>
          <c:marker>
            <c:symbol val="none"/>
          </c:marker>
          <c:cat>
            <c:numRef>
              <c:f>Statistics!$B$86:$B$96</c:f>
              <c:numCache>
                <c:formatCode>General</c:formatCode>
                <c:ptCount val="11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10</c:v>
                </c:pt>
                <c:pt idx="7">
                  <c:v>20</c:v>
                </c:pt>
                <c:pt idx="8">
                  <c:v>30</c:v>
                </c:pt>
                <c:pt idx="9">
                  <c:v>40</c:v>
                </c:pt>
                <c:pt idx="10">
                  <c:v>50</c:v>
                </c:pt>
              </c:numCache>
            </c:numRef>
          </c:cat>
          <c:val>
            <c:numRef>
              <c:f>Statistics!$L$86:$L$91</c:f>
              <c:numCache>
                <c:formatCode>General</c:formatCode>
                <c:ptCount val="6"/>
                <c:pt idx="0">
                  <c:v>2.3168641017574199E-2</c:v>
                </c:pt>
                <c:pt idx="1">
                  <c:v>2.6645909110658301E-2</c:v>
                </c:pt>
                <c:pt idx="2">
                  <c:v>3.1122547134725901E-2</c:v>
                </c:pt>
                <c:pt idx="3">
                  <c:v>3.5807522696774501E-2</c:v>
                </c:pt>
                <c:pt idx="4">
                  <c:v>3.9077017048921497E-2</c:v>
                </c:pt>
                <c:pt idx="5">
                  <c:v>3.9546302192777202E-2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221504"/>
        <c:axId val="35224192"/>
      </c:lineChart>
      <c:catAx>
        <c:axId val="352215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Pollution, %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35224192"/>
        <c:crosses val="autoZero"/>
        <c:auto val="1"/>
        <c:lblAlgn val="ctr"/>
        <c:lblOffset val="100"/>
        <c:noMultiLvlLbl val="0"/>
      </c:catAx>
      <c:valAx>
        <c:axId val="3522419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DON metric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3522150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anchor="ctr" anchorCtr="0"/>
          <a:lstStyle/>
          <a:p>
            <a:pPr>
              <a:defRPr/>
            </a:pPr>
            <a:r>
              <a:rPr lang="en-US"/>
              <a:t>Image: Lena,</a:t>
            </a:r>
            <a:r>
              <a:rPr lang="en-US" baseline="0"/>
              <a:t> with mask</a:t>
            </a:r>
            <a:endParaRPr lang="en-US"/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DON Original</c:v>
          </c:tx>
          <c:marker>
            <c:symbol val="none"/>
          </c:marker>
          <c:cat>
            <c:numRef>
              <c:f>Statistics!$B$86:$B$96</c:f>
              <c:numCache>
                <c:formatCode>General</c:formatCode>
                <c:ptCount val="11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10</c:v>
                </c:pt>
                <c:pt idx="7">
                  <c:v>20</c:v>
                </c:pt>
                <c:pt idx="8">
                  <c:v>30</c:v>
                </c:pt>
                <c:pt idx="9">
                  <c:v>40</c:v>
                </c:pt>
                <c:pt idx="10">
                  <c:v>50</c:v>
                </c:pt>
              </c:numCache>
            </c:numRef>
          </c:cat>
          <c:val>
            <c:numRef>
              <c:f>Statistics!$F$92:$F$97</c:f>
              <c:numCache>
                <c:formatCode>General</c:formatCode>
                <c:ptCount val="6"/>
                <c:pt idx="0">
                  <c:v>1.8362444395663001E-2</c:v>
                </c:pt>
                <c:pt idx="1">
                  <c:v>1.8362444395663001E-2</c:v>
                </c:pt>
                <c:pt idx="2">
                  <c:v>1.8362444395663001E-2</c:v>
                </c:pt>
                <c:pt idx="3">
                  <c:v>1.8362444395663001E-2</c:v>
                </c:pt>
                <c:pt idx="4">
                  <c:v>1.8362444395663001E-2</c:v>
                </c:pt>
                <c:pt idx="5">
                  <c:v>1.8362444395663001E-2</c:v>
                </c:pt>
              </c:numCache>
            </c:numRef>
          </c:val>
          <c:smooth val="0"/>
        </c:ser>
        <c:ser>
          <c:idx val="1"/>
          <c:order val="1"/>
          <c:tx>
            <c:v>DON Polluted</c:v>
          </c:tx>
          <c:marker>
            <c:symbol val="none"/>
          </c:marker>
          <c:cat>
            <c:numRef>
              <c:f>Statistics!$B$86:$B$96</c:f>
              <c:numCache>
                <c:formatCode>General</c:formatCode>
                <c:ptCount val="11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10</c:v>
                </c:pt>
                <c:pt idx="7">
                  <c:v>20</c:v>
                </c:pt>
                <c:pt idx="8">
                  <c:v>30</c:v>
                </c:pt>
                <c:pt idx="9">
                  <c:v>40</c:v>
                </c:pt>
                <c:pt idx="10">
                  <c:v>50</c:v>
                </c:pt>
              </c:numCache>
            </c:numRef>
          </c:cat>
          <c:val>
            <c:numRef>
              <c:f>Statistics!$I$92:$I$97</c:f>
              <c:numCache>
                <c:formatCode>General</c:formatCode>
                <c:ptCount val="6"/>
                <c:pt idx="0">
                  <c:v>3.4719900328975102E-2</c:v>
                </c:pt>
                <c:pt idx="1">
                  <c:v>3.8511134212246299E-2</c:v>
                </c:pt>
                <c:pt idx="2">
                  <c:v>3.8420807520484601E-2</c:v>
                </c:pt>
                <c:pt idx="3">
                  <c:v>3.7062275270674003E-2</c:v>
                </c:pt>
                <c:pt idx="4">
                  <c:v>3.52618154049315E-2</c:v>
                </c:pt>
                <c:pt idx="5">
                  <c:v>3.3660476493660801E-2</c:v>
                </c:pt>
              </c:numCache>
            </c:numRef>
          </c:val>
          <c:smooth val="0"/>
        </c:ser>
        <c:ser>
          <c:idx val="3"/>
          <c:order val="2"/>
          <c:tx>
            <c:v>DON Restored</c:v>
          </c:tx>
          <c:marker>
            <c:symbol val="none"/>
          </c:marker>
          <c:cat>
            <c:numRef>
              <c:f>Statistics!$B$86:$B$96</c:f>
              <c:numCache>
                <c:formatCode>General</c:formatCode>
                <c:ptCount val="11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10</c:v>
                </c:pt>
                <c:pt idx="7">
                  <c:v>20</c:v>
                </c:pt>
                <c:pt idx="8">
                  <c:v>30</c:v>
                </c:pt>
                <c:pt idx="9">
                  <c:v>40</c:v>
                </c:pt>
                <c:pt idx="10">
                  <c:v>50</c:v>
                </c:pt>
              </c:numCache>
            </c:numRef>
          </c:cat>
          <c:val>
            <c:numRef>
              <c:f>Statistics!$L$92:$L$97</c:f>
              <c:numCache>
                <c:formatCode>General</c:formatCode>
                <c:ptCount val="6"/>
                <c:pt idx="0">
                  <c:v>1.82526031705171E-2</c:v>
                </c:pt>
                <c:pt idx="1">
                  <c:v>1.8135699274719998E-2</c:v>
                </c:pt>
                <c:pt idx="2">
                  <c:v>1.80716474156629E-2</c:v>
                </c:pt>
                <c:pt idx="3">
                  <c:v>1.8008140131363499E-2</c:v>
                </c:pt>
                <c:pt idx="4">
                  <c:v>1.80244355895572E-2</c:v>
                </c:pt>
                <c:pt idx="5">
                  <c:v>1.80673321083679E-2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0447360"/>
        <c:axId val="86009344"/>
      </c:lineChart>
      <c:catAx>
        <c:axId val="804473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Pollution, %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6009344"/>
        <c:crosses val="autoZero"/>
        <c:auto val="1"/>
        <c:lblAlgn val="ctr"/>
        <c:lblOffset val="100"/>
        <c:noMultiLvlLbl val="0"/>
      </c:catAx>
      <c:valAx>
        <c:axId val="8600934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DON metric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8044736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anchor="ctr" anchorCtr="0"/>
          <a:lstStyle/>
          <a:p>
            <a:pPr>
              <a:defRPr/>
            </a:pPr>
            <a:r>
              <a:rPr lang="en-US"/>
              <a:t>Restored % without mask, based on MM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Statistics!$A$2</c:f>
              <c:strCache>
                <c:ptCount val="1"/>
                <c:pt idx="0">
                  <c:v>61465902orig.tif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Statistics!$M$2:$M$7</c:f>
              <c:numCache>
                <c:formatCode>General</c:formatCode>
                <c:ptCount val="6"/>
                <c:pt idx="0">
                  <c:v>38.440862960578698</c:v>
                </c:pt>
                <c:pt idx="1">
                  <c:v>28.069635665717726</c:v>
                </c:pt>
                <c:pt idx="2">
                  <c:v>19.793705233639944</c:v>
                </c:pt>
                <c:pt idx="3">
                  <c:v>14.28523377655096</c:v>
                </c:pt>
                <c:pt idx="4">
                  <c:v>8.6670946336725336</c:v>
                </c:pt>
                <c:pt idx="5">
                  <c:v>5.7257269770525996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Statistics!$A$14</c:f>
              <c:strCache>
                <c:ptCount val="1"/>
                <c:pt idx="0">
                  <c:v>airplane.tif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Statistics!$M$14:$M$19</c:f>
              <c:numCache>
                <c:formatCode>General</c:formatCode>
                <c:ptCount val="6"/>
                <c:pt idx="0">
                  <c:v>39.167498249375221</c:v>
                </c:pt>
                <c:pt idx="1">
                  <c:v>27.045133459457826</c:v>
                </c:pt>
                <c:pt idx="2">
                  <c:v>21.746461098380554</c:v>
                </c:pt>
                <c:pt idx="3">
                  <c:v>16.520570157025123</c:v>
                </c:pt>
                <c:pt idx="4">
                  <c:v>11.565572981959811</c:v>
                </c:pt>
                <c:pt idx="5">
                  <c:v>6.755786492208844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Statistics!$A$26</c:f>
              <c:strCache>
                <c:ptCount val="1"/>
                <c:pt idx="0">
                  <c:v>AvtoNomer.tif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Statistics!$M$26:$M$31</c:f>
              <c:numCache>
                <c:formatCode>General</c:formatCode>
                <c:ptCount val="6"/>
                <c:pt idx="0">
                  <c:v>17.582713840703555</c:v>
                </c:pt>
                <c:pt idx="1">
                  <c:v>19.384704907860126</c:v>
                </c:pt>
                <c:pt idx="2">
                  <c:v>18.827620148651743</c:v>
                </c:pt>
                <c:pt idx="3">
                  <c:v>16.490857816521274</c:v>
                </c:pt>
                <c:pt idx="4">
                  <c:v>12.696334208921336</c:v>
                </c:pt>
                <c:pt idx="5">
                  <c:v>8.2308726538527512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Statistics!$A$38</c:f>
              <c:strCache>
                <c:ptCount val="1"/>
                <c:pt idx="0">
                  <c:v>baboon.tif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Statistics!$M$38:$M$43</c:f>
              <c:numCache>
                <c:formatCode>General</c:formatCode>
                <c:ptCount val="6"/>
                <c:pt idx="0">
                  <c:v>4.5895311689955038</c:v>
                </c:pt>
                <c:pt idx="1">
                  <c:v>4.1730363564614619</c:v>
                </c:pt>
                <c:pt idx="2">
                  <c:v>3.2321194791484928</c:v>
                </c:pt>
                <c:pt idx="3">
                  <c:v>2.0943806054583605</c:v>
                </c:pt>
                <c:pt idx="4">
                  <c:v>1.5258496602700742</c:v>
                </c:pt>
                <c:pt idx="5">
                  <c:v>1.0083543889434132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Statistics!$A$50</c:f>
              <c:strCache>
                <c:ptCount val="1"/>
                <c:pt idx="0">
                  <c:v>barbara.tif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Statistics!$M$50:$M$55</c:f>
              <c:numCache>
                <c:formatCode>General</c:formatCode>
                <c:ptCount val="6"/>
                <c:pt idx="0">
                  <c:v>20.216492673404371</c:v>
                </c:pt>
                <c:pt idx="1">
                  <c:v>15.98825737478151</c:v>
                </c:pt>
                <c:pt idx="2">
                  <c:v>12.585075530857196</c:v>
                </c:pt>
                <c:pt idx="3">
                  <c:v>10.212048281044281</c:v>
                </c:pt>
                <c:pt idx="4">
                  <c:v>7.0243239691248487</c:v>
                </c:pt>
                <c:pt idx="5">
                  <c:v>4.2851623983036387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Statistics!$A$62</c:f>
              <c:strCache>
                <c:ptCount val="1"/>
                <c:pt idx="0">
                  <c:v>BoatsColor.tif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Statistics!$M$62:$M$67</c:f>
              <c:numCache>
                <c:formatCode>General</c:formatCode>
                <c:ptCount val="6"/>
                <c:pt idx="0">
                  <c:v>25.783573977900542</c:v>
                </c:pt>
                <c:pt idx="1">
                  <c:v>20.042410481417406</c:v>
                </c:pt>
                <c:pt idx="2">
                  <c:v>16.560568919550313</c:v>
                </c:pt>
                <c:pt idx="3">
                  <c:v>14.193763335013076</c:v>
                </c:pt>
                <c:pt idx="4">
                  <c:v>9.6963282660576766</c:v>
                </c:pt>
                <c:pt idx="5">
                  <c:v>6.4032137993481655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Statistics!$A$74</c:f>
              <c:strCache>
                <c:ptCount val="1"/>
                <c:pt idx="0">
                  <c:v>goldhill.tif</c:v>
                </c:pt>
              </c:strCache>
            </c:strRef>
          </c:tx>
          <c:marker>
            <c:symbol val="none"/>
          </c:marker>
          <c:val>
            <c:numRef>
              <c:f>Statistics!$M$74:$M$79</c:f>
              <c:numCache>
                <c:formatCode>General</c:formatCode>
                <c:ptCount val="6"/>
                <c:pt idx="0">
                  <c:v>27.79259987513392</c:v>
                </c:pt>
                <c:pt idx="1">
                  <c:v>22.102413679820874</c:v>
                </c:pt>
                <c:pt idx="2">
                  <c:v>17.59416543932177</c:v>
                </c:pt>
                <c:pt idx="3">
                  <c:v>12.863042064454529</c:v>
                </c:pt>
                <c:pt idx="4">
                  <c:v>9.0577668083011176</c:v>
                </c:pt>
                <c:pt idx="5">
                  <c:v>5.4614637130053234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Statistics!$A$86</c:f>
              <c:strCache>
                <c:ptCount val="1"/>
                <c:pt idx="0">
                  <c:v>lena_std.tif</c:v>
                </c:pt>
              </c:strCache>
            </c:strRef>
          </c:tx>
          <c:marker>
            <c:symbol val="none"/>
          </c:marker>
          <c:val>
            <c:numRef>
              <c:f>Statistics!$M$86:$M$91</c:f>
              <c:numCache>
                <c:formatCode>General</c:formatCode>
                <c:ptCount val="6"/>
                <c:pt idx="0">
                  <c:v>24.720518639609484</c:v>
                </c:pt>
                <c:pt idx="1">
                  <c:v>18.927537205758881</c:v>
                </c:pt>
                <c:pt idx="2">
                  <c:v>15.044265527807033</c:v>
                </c:pt>
                <c:pt idx="3">
                  <c:v>10.591881817293167</c:v>
                </c:pt>
                <c:pt idx="4">
                  <c:v>6.9610559940245826</c:v>
                </c:pt>
                <c:pt idx="5">
                  <c:v>4.0194305075160521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Statistics!$A$98</c:f>
              <c:strCache>
                <c:ptCount val="1"/>
                <c:pt idx="0">
                  <c:v>mao_test.tif</c:v>
                </c:pt>
              </c:strCache>
            </c:strRef>
          </c:tx>
          <c:marker>
            <c:symbol val="none"/>
          </c:marker>
          <c:val>
            <c:numRef>
              <c:f>Statistics!$M$98:$M$103</c:f>
              <c:numCache>
                <c:formatCode>General</c:formatCode>
                <c:ptCount val="6"/>
                <c:pt idx="0">
                  <c:v>41.537699212160021</c:v>
                </c:pt>
                <c:pt idx="1">
                  <c:v>39.170297141037778</c:v>
                </c:pt>
                <c:pt idx="2">
                  <c:v>35.745041219167746</c:v>
                </c:pt>
                <c:pt idx="3">
                  <c:v>31.276434563316464</c:v>
                </c:pt>
                <c:pt idx="4">
                  <c:v>19.542509630813012</c:v>
                </c:pt>
                <c:pt idx="5">
                  <c:v>13.040732618957419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Statistics!$A$110</c:f>
              <c:strCache>
                <c:ptCount val="1"/>
                <c:pt idx="0">
                  <c:v>Nz2u9GgOjSU.tif</c:v>
                </c:pt>
              </c:strCache>
            </c:strRef>
          </c:tx>
          <c:marker>
            <c:symbol val="none"/>
          </c:marker>
          <c:val>
            <c:numRef>
              <c:f>Statistics!$M$110:$M$115</c:f>
              <c:numCache>
                <c:formatCode>General</c:formatCode>
                <c:ptCount val="6"/>
                <c:pt idx="0">
                  <c:v>20.725028069138851</c:v>
                </c:pt>
                <c:pt idx="1">
                  <c:v>17.07605117187903</c:v>
                </c:pt>
                <c:pt idx="2">
                  <c:v>14.902760221833697</c:v>
                </c:pt>
                <c:pt idx="3">
                  <c:v>10.642428391136729</c:v>
                </c:pt>
                <c:pt idx="4">
                  <c:v>7.3664537784600741</c:v>
                </c:pt>
                <c:pt idx="5">
                  <c:v>4.6050607703712059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Statistics!$A$122</c:f>
              <c:strCache>
                <c:ptCount val="1"/>
                <c:pt idx="0">
                  <c:v>pepper.tif</c:v>
                </c:pt>
              </c:strCache>
            </c:strRef>
          </c:tx>
          <c:marker>
            <c:symbol val="none"/>
          </c:marker>
          <c:val>
            <c:numRef>
              <c:f>Statistics!$M$122:$M$127</c:f>
              <c:numCache>
                <c:formatCode>General</c:formatCode>
                <c:ptCount val="6"/>
                <c:pt idx="0">
                  <c:v>18.282554019332085</c:v>
                </c:pt>
                <c:pt idx="1">
                  <c:v>15.269270530495143</c:v>
                </c:pt>
                <c:pt idx="2">
                  <c:v>11.980338054104653</c:v>
                </c:pt>
                <c:pt idx="3">
                  <c:v>8.146493079273549</c:v>
                </c:pt>
                <c:pt idx="4">
                  <c:v>5.5410283138794796</c:v>
                </c:pt>
                <c:pt idx="5">
                  <c:v>3.0578632066349121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5165568"/>
        <c:axId val="125168640"/>
      </c:lineChart>
      <c:catAx>
        <c:axId val="1251655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Pollution, %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25168640"/>
        <c:crosses val="autoZero"/>
        <c:auto val="1"/>
        <c:lblAlgn val="ctr"/>
        <c:lblOffset val="100"/>
        <c:noMultiLvlLbl val="0"/>
      </c:catAx>
      <c:valAx>
        <c:axId val="12516864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Restored,</a:t>
                </a:r>
                <a:r>
                  <a:rPr lang="en-US" baseline="0"/>
                  <a:t> %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2516556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anchor="ctr" anchorCtr="0"/>
          <a:lstStyle/>
          <a:p>
            <a:pPr>
              <a:defRPr/>
            </a:pPr>
            <a:r>
              <a:rPr lang="en-US"/>
              <a:t>Restored % with mask, based on MM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Statistics!$A$2</c:f>
              <c:strCache>
                <c:ptCount val="1"/>
                <c:pt idx="0">
                  <c:v>61465902orig.tif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Statistics!$M$8:$M$13</c:f>
              <c:numCache>
                <c:formatCode>General</c:formatCode>
                <c:ptCount val="6"/>
                <c:pt idx="0">
                  <c:v>52.512523853778347</c:v>
                </c:pt>
                <c:pt idx="1">
                  <c:v>48.089936573340189</c:v>
                </c:pt>
                <c:pt idx="2">
                  <c:v>47.452594696848081</c:v>
                </c:pt>
                <c:pt idx="3">
                  <c:v>46.906081324227699</c:v>
                </c:pt>
                <c:pt idx="4">
                  <c:v>47.185177984660164</c:v>
                </c:pt>
                <c:pt idx="5">
                  <c:v>46.301748723289315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Statistics!$A$14</c:f>
              <c:strCache>
                <c:ptCount val="1"/>
                <c:pt idx="0">
                  <c:v>airplane.tif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Statistics!$M$20:$M$25</c:f>
              <c:numCache>
                <c:formatCode>General</c:formatCode>
                <c:ptCount val="6"/>
                <c:pt idx="0">
                  <c:v>52.135521828342775</c:v>
                </c:pt>
                <c:pt idx="1">
                  <c:v>52.02538524778047</c:v>
                </c:pt>
                <c:pt idx="2">
                  <c:v>50.741817720407944</c:v>
                </c:pt>
                <c:pt idx="3">
                  <c:v>50.871599654334723</c:v>
                </c:pt>
                <c:pt idx="4">
                  <c:v>50.53875217341426</c:v>
                </c:pt>
                <c:pt idx="5">
                  <c:v>50.98941701844371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Statistics!$A$26</c:f>
              <c:strCache>
                <c:ptCount val="1"/>
                <c:pt idx="0">
                  <c:v>AvtoNomer.tif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Statistics!$M$32:$M$37</c:f>
              <c:numCache>
                <c:formatCode>General</c:formatCode>
                <c:ptCount val="6"/>
                <c:pt idx="0">
                  <c:v>34.567320642086479</c:v>
                </c:pt>
                <c:pt idx="1">
                  <c:v>33.576341608503363</c:v>
                </c:pt>
                <c:pt idx="2">
                  <c:v>33.778211494970513</c:v>
                </c:pt>
                <c:pt idx="3">
                  <c:v>33.137574944079432</c:v>
                </c:pt>
                <c:pt idx="4">
                  <c:v>32.224232425933188</c:v>
                </c:pt>
                <c:pt idx="5">
                  <c:v>31.263652463204476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Statistics!$A$38</c:f>
              <c:strCache>
                <c:ptCount val="1"/>
                <c:pt idx="0">
                  <c:v>baboon.tif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Statistics!$M$44:$M$49</c:f>
              <c:numCache>
                <c:formatCode>General</c:formatCode>
                <c:ptCount val="6"/>
                <c:pt idx="0">
                  <c:v>32.867284179418959</c:v>
                </c:pt>
                <c:pt idx="1">
                  <c:v>30.076324556336971</c:v>
                </c:pt>
                <c:pt idx="2">
                  <c:v>29.577686569889959</c:v>
                </c:pt>
                <c:pt idx="3">
                  <c:v>30.18475991682352</c:v>
                </c:pt>
                <c:pt idx="4">
                  <c:v>28.59283105324068</c:v>
                </c:pt>
                <c:pt idx="5">
                  <c:v>29.035451158614791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Statistics!$A$50</c:f>
              <c:strCache>
                <c:ptCount val="1"/>
                <c:pt idx="0">
                  <c:v>barbara.tif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Statistics!$M$56:$M$61</c:f>
              <c:numCache>
                <c:formatCode>General</c:formatCode>
                <c:ptCount val="6"/>
                <c:pt idx="0">
                  <c:v>42.157654971767705</c:v>
                </c:pt>
                <c:pt idx="1">
                  <c:v>41.780016520554177</c:v>
                </c:pt>
                <c:pt idx="2">
                  <c:v>40.243924841221514</c:v>
                </c:pt>
                <c:pt idx="3">
                  <c:v>39.089661709634271</c:v>
                </c:pt>
                <c:pt idx="4">
                  <c:v>39.203312658697101</c:v>
                </c:pt>
                <c:pt idx="5">
                  <c:v>37.995570443740789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Statistics!$A$62</c:f>
              <c:strCache>
                <c:ptCount val="1"/>
                <c:pt idx="0">
                  <c:v>BoatsColor.tif</c:v>
                </c:pt>
              </c:strCache>
            </c:strRef>
          </c:tx>
          <c:marker>
            <c:symbol val="none"/>
          </c:marker>
          <c:cat>
            <c:numRef>
              <c:f>Statistics!$B$2:$B$7</c:f>
              <c:numCache>
                <c:formatCode>General</c:formatCode>
                <c:ptCount val="6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</c:numCache>
            </c:numRef>
          </c:cat>
          <c:val>
            <c:numRef>
              <c:f>Statistics!$M$68:$M$73</c:f>
              <c:numCache>
                <c:formatCode>General</c:formatCode>
                <c:ptCount val="6"/>
                <c:pt idx="0">
                  <c:v>41.421122855058393</c:v>
                </c:pt>
                <c:pt idx="1">
                  <c:v>40.080549708238607</c:v>
                </c:pt>
                <c:pt idx="2">
                  <c:v>40.7093601602514</c:v>
                </c:pt>
                <c:pt idx="3">
                  <c:v>39.48873590679451</c:v>
                </c:pt>
                <c:pt idx="4">
                  <c:v>38.639281948730407</c:v>
                </c:pt>
                <c:pt idx="5">
                  <c:v>38.366065625058937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Statistics!$A$74</c:f>
              <c:strCache>
                <c:ptCount val="1"/>
                <c:pt idx="0">
                  <c:v>goldhill.tif</c:v>
                </c:pt>
              </c:strCache>
            </c:strRef>
          </c:tx>
          <c:marker>
            <c:symbol val="none"/>
          </c:marker>
          <c:val>
            <c:numRef>
              <c:f>Statistics!$M$80:$M$85</c:f>
              <c:numCache>
                <c:formatCode>General</c:formatCode>
                <c:ptCount val="6"/>
                <c:pt idx="0">
                  <c:v>48.965757791647249</c:v>
                </c:pt>
                <c:pt idx="1">
                  <c:v>47.885837594147354</c:v>
                </c:pt>
                <c:pt idx="2">
                  <c:v>48.529495967224804</c:v>
                </c:pt>
                <c:pt idx="3">
                  <c:v>47.041503176593181</c:v>
                </c:pt>
                <c:pt idx="4">
                  <c:v>47.268265356389705</c:v>
                </c:pt>
                <c:pt idx="5">
                  <c:v>46.484661697939089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Statistics!$A$86</c:f>
              <c:strCache>
                <c:ptCount val="1"/>
                <c:pt idx="0">
                  <c:v>lena_std.tif</c:v>
                </c:pt>
              </c:strCache>
            </c:strRef>
          </c:tx>
          <c:marker>
            <c:symbol val="none"/>
          </c:marker>
          <c:val>
            <c:numRef>
              <c:f>Statistics!$M$92:$M$97</c:f>
              <c:numCache>
                <c:formatCode>General</c:formatCode>
                <c:ptCount val="6"/>
                <c:pt idx="0">
                  <c:v>52.602810467368329</c:v>
                </c:pt>
                <c:pt idx="1">
                  <c:v>51.728584311661471</c:v>
                </c:pt>
                <c:pt idx="2">
                  <c:v>50.394371787197144</c:v>
                </c:pt>
                <c:pt idx="3">
                  <c:v>49.408517803073494</c:v>
                </c:pt>
                <c:pt idx="4">
                  <c:v>48.126798631576499</c:v>
                </c:pt>
                <c:pt idx="5">
                  <c:v>47.748450528451812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Statistics!$A$98</c:f>
              <c:strCache>
                <c:ptCount val="1"/>
                <c:pt idx="0">
                  <c:v>mao_test.tif</c:v>
                </c:pt>
              </c:strCache>
            </c:strRef>
          </c:tx>
          <c:marker>
            <c:symbol val="none"/>
          </c:marker>
          <c:val>
            <c:numRef>
              <c:f>Statistics!$M$104:$M$109</c:f>
              <c:numCache>
                <c:formatCode>General</c:formatCode>
                <c:ptCount val="6"/>
                <c:pt idx="0">
                  <c:v>52.175480395831997</c:v>
                </c:pt>
                <c:pt idx="1">
                  <c:v>49.211327943492762</c:v>
                </c:pt>
                <c:pt idx="2">
                  <c:v>44.459649538200559</c:v>
                </c:pt>
                <c:pt idx="3">
                  <c:v>39.435372855617636</c:v>
                </c:pt>
                <c:pt idx="4">
                  <c:v>37.716021859390651</c:v>
                </c:pt>
                <c:pt idx="5">
                  <c:v>36.613607364534552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Statistics!$A$110</c:f>
              <c:strCache>
                <c:ptCount val="1"/>
                <c:pt idx="0">
                  <c:v>Nz2u9GgOjSU.tif</c:v>
                </c:pt>
              </c:strCache>
            </c:strRef>
          </c:tx>
          <c:marker>
            <c:symbol val="none"/>
          </c:marker>
          <c:val>
            <c:numRef>
              <c:f>Statistics!$M$116:$M$121</c:f>
              <c:numCache>
                <c:formatCode>General</c:formatCode>
                <c:ptCount val="6"/>
                <c:pt idx="0">
                  <c:v>46.8809314588745</c:v>
                </c:pt>
                <c:pt idx="1">
                  <c:v>43.291672618677744</c:v>
                </c:pt>
                <c:pt idx="2">
                  <c:v>42.92723321211011</c:v>
                </c:pt>
                <c:pt idx="3">
                  <c:v>41.801660918928143</c:v>
                </c:pt>
                <c:pt idx="4">
                  <c:v>41.097756230267422</c:v>
                </c:pt>
                <c:pt idx="5">
                  <c:v>40.38754471135411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Statistics!$A$122</c:f>
              <c:strCache>
                <c:ptCount val="1"/>
                <c:pt idx="0">
                  <c:v>pepper.tif</c:v>
                </c:pt>
              </c:strCache>
            </c:strRef>
          </c:tx>
          <c:marker>
            <c:symbol val="none"/>
          </c:marker>
          <c:val>
            <c:numRef>
              <c:f>Statistics!$M$128:$M$133</c:f>
              <c:numCache>
                <c:formatCode>General</c:formatCode>
                <c:ptCount val="6"/>
                <c:pt idx="0">
                  <c:v>47.555271256794796</c:v>
                </c:pt>
                <c:pt idx="1">
                  <c:v>47.070615074059042</c:v>
                </c:pt>
                <c:pt idx="2">
                  <c:v>45.475635368671945</c:v>
                </c:pt>
                <c:pt idx="3">
                  <c:v>45.232009600529622</c:v>
                </c:pt>
                <c:pt idx="4">
                  <c:v>45.832683186749485</c:v>
                </c:pt>
                <c:pt idx="5">
                  <c:v>44.957336512790157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5082368"/>
        <c:axId val="95109120"/>
      </c:lineChart>
      <c:catAx>
        <c:axId val="950823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Pollution, %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95109120"/>
        <c:crosses val="autoZero"/>
        <c:auto val="1"/>
        <c:lblAlgn val="ctr"/>
        <c:lblOffset val="100"/>
        <c:noMultiLvlLbl val="0"/>
      </c:catAx>
      <c:valAx>
        <c:axId val="95109120"/>
        <c:scaling>
          <c:orientation val="minMax"/>
          <c:min val="25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Restored,</a:t>
                </a:r>
                <a:r>
                  <a:rPr lang="en-US" baseline="0"/>
                  <a:t> %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9508236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5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714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8631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3226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674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549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300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370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3119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9638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686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6C827-0089-4522-9D43-233753698543}" type="datetimeFigureOut">
              <a:rPr lang="ru-RU" smtClean="0"/>
              <a:t>06.03.2014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860EF-5FF3-4507-9FE1-F08497A8F6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4058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56793"/>
            <a:ext cx="7772400" cy="204365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Восстановление изображений с помощью </a:t>
            </a:r>
            <a:r>
              <a:rPr lang="ru-RU" dirty="0" smtClean="0"/>
              <a:t>алгоритмов </a:t>
            </a:r>
            <a:r>
              <a:rPr lang="ru-RU" dirty="0" smtClean="0"/>
              <a:t>принятия решений</a:t>
            </a:r>
            <a:endParaRPr lang="ru-R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3608" y="4149080"/>
            <a:ext cx="7128792" cy="1489720"/>
          </a:xfrm>
        </p:spPr>
        <p:txBody>
          <a:bodyPr>
            <a:normAutofit/>
          </a:bodyPr>
          <a:lstStyle/>
          <a:p>
            <a:pPr algn="r"/>
            <a:r>
              <a:rPr lang="ru-RU" sz="2400" dirty="0" smtClean="0">
                <a:solidFill>
                  <a:schemeClr val="tx1"/>
                </a:solidFill>
              </a:rPr>
              <a:t>Выполнил: Селиверстов </a:t>
            </a:r>
            <a:r>
              <a:rPr lang="ru-RU" sz="2400" dirty="0" smtClean="0">
                <a:solidFill>
                  <a:schemeClr val="tx1"/>
                </a:solidFill>
              </a:rPr>
              <a:t>С.А</a:t>
            </a:r>
            <a:r>
              <a:rPr lang="ru-RU" sz="2400" dirty="0" smtClean="0">
                <a:solidFill>
                  <a:schemeClr val="tx1"/>
                </a:solidFill>
              </a:rPr>
              <a:t>.</a:t>
            </a:r>
          </a:p>
          <a:p>
            <a:pPr algn="r"/>
            <a:r>
              <a:rPr lang="ru-RU" sz="2400" dirty="0" smtClean="0">
                <a:solidFill>
                  <a:schemeClr val="tx1"/>
                </a:solidFill>
              </a:rPr>
              <a:t>Научный руководитель: Белим С.В.</a:t>
            </a:r>
            <a:endParaRPr lang="ru-RU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9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63272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Процентное улучшение изображения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539552" y="1124744"/>
                <a:ext cx="8136904" cy="6133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i="1" smtClean="0">
                          <a:latin typeface="Cambria Math"/>
                          <a:ea typeface="Cambria Math"/>
                        </a:rPr>
                        <m:t>Δ</m:t>
                      </m:r>
                      <m:r>
                        <a:rPr lang="ru-RU" b="0" i="1" smtClean="0">
                          <a:latin typeface="Cambria Math"/>
                          <a:ea typeface="Cambria Math"/>
                        </a:rPr>
                        <m:t>=</m:t>
                      </m:r>
                      <m:f>
                        <m:fPr>
                          <m:ctrlPr>
                            <a:rPr lang="ru-RU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r>
                            <a:rPr lang="ru-RU" b="0" i="1" smtClean="0">
                              <a:latin typeface="Cambria Math"/>
                              <a:ea typeface="Cambria Math"/>
                            </a:rPr>
                            <m:t>𝜖</m:t>
                          </m:r>
                          <m:r>
                            <a:rPr lang="ru-RU" b="0" i="1" baseline="-25000" smtClean="0">
                              <a:latin typeface="Cambria Math"/>
                              <a:ea typeface="Cambria Math"/>
                            </a:rPr>
                            <m:t>испорченного</m:t>
                          </m:r>
                          <m:r>
                            <a:rPr lang="ru-RU" b="0" i="1" smtClean="0">
                              <a:latin typeface="Cambria Math"/>
                              <a:ea typeface="Cambria Math"/>
                            </a:rPr>
                            <m:t>−</m:t>
                          </m:r>
                          <m:r>
                            <a:rPr lang="ru-RU" b="0" i="1" smtClean="0">
                              <a:latin typeface="Cambria Math"/>
                              <a:ea typeface="Cambria Math"/>
                            </a:rPr>
                            <m:t>𝜖</m:t>
                          </m:r>
                          <m:r>
                            <a:rPr lang="ru-RU" b="0" i="1" baseline="-25000" smtClean="0">
                              <a:latin typeface="Cambria Math"/>
                              <a:ea typeface="Cambria Math"/>
                            </a:rPr>
                            <m:t>восстановленного</m:t>
                          </m:r>
                        </m:num>
                        <m:den>
                          <m:r>
                            <a:rPr lang="ru-RU" b="0" i="1" smtClean="0">
                              <a:latin typeface="Cambria Math"/>
                              <a:ea typeface="Cambria Math"/>
                            </a:rPr>
                            <m:t>𝜖</m:t>
                          </m:r>
                          <m:r>
                            <a:rPr lang="ru-RU" b="0" i="1" baseline="-25000" smtClean="0">
                              <a:latin typeface="Cambria Math"/>
                              <a:ea typeface="Cambria Math"/>
                            </a:rPr>
                            <m:t>испорченного</m:t>
                          </m:r>
                        </m:den>
                      </m:f>
                      <m:r>
                        <a:rPr lang="ru-RU" b="0" i="1" smtClean="0">
                          <a:latin typeface="Cambria Math"/>
                          <a:ea typeface="Cambria Math"/>
                        </a:rPr>
                        <m:t>∗100%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1124744"/>
                <a:ext cx="8136904" cy="613309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446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Матрица критериев</a:t>
            </a:r>
            <a:endParaRPr lang="ru-RU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57200" y="1052513"/>
          <a:ext cx="8229600" cy="5073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997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Матрица критериев</a:t>
            </a:r>
            <a:endParaRPr lang="ru-RU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052513"/>
          <a:ext cx="8229600" cy="5073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9830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Пример работы.</a:t>
            </a:r>
            <a:r>
              <a:rPr lang="en-US" dirty="0" smtClean="0"/>
              <a:t> Lena.</a:t>
            </a:r>
            <a:endParaRPr lang="ru-R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49" y="1844825"/>
            <a:ext cx="2926489" cy="292648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009" y="1844824"/>
            <a:ext cx="2926489" cy="292648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531" y="1859762"/>
            <a:ext cx="2926489" cy="292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69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Пример работы</a:t>
            </a:r>
            <a:r>
              <a:rPr lang="en-US" dirty="0" smtClean="0"/>
              <a:t>. Pepper.</a:t>
            </a:r>
            <a:endParaRPr lang="ru-RU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49" y="1844825"/>
            <a:ext cx="2926489" cy="292648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009" y="1844824"/>
            <a:ext cx="2926489" cy="292648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531" y="1859762"/>
            <a:ext cx="2926489" cy="292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52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904656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Цель: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 smtClean="0"/>
              <a:t>Задачи: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9471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Алгоритм принятия решений</a:t>
            </a:r>
            <a:endParaRPr lang="ru-RU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731981"/>
              </p:ext>
            </p:extLst>
          </p:nvPr>
        </p:nvGraphicFramePr>
        <p:xfrm>
          <a:off x="179511" y="1124744"/>
          <a:ext cx="8854341" cy="4680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Visio" r:id="rId3" imgW="6546723" imgH="3460090" progId="Visio.Drawing.11">
                  <p:embed/>
                </p:oleObj>
              </mc:Choice>
              <mc:Fallback>
                <p:oleObj name="Visio" r:id="rId3" imgW="6546723" imgH="346009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511" y="1124744"/>
                        <a:ext cx="8854341" cy="4680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441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Матрица сравнения.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196752"/>
            <a:ext cx="5374005" cy="5113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261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/>
              <a:t>Матрица сравнения. Критерии.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8630679"/>
              </p:ext>
            </p:extLst>
          </p:nvPr>
        </p:nvGraphicFramePr>
        <p:xfrm>
          <a:off x="539550" y="1052511"/>
          <a:ext cx="8147250" cy="51848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7875"/>
                <a:gridCol w="1357875"/>
                <a:gridCol w="1357875"/>
                <a:gridCol w="1357875"/>
                <a:gridCol w="1357875"/>
                <a:gridCol w="1357875"/>
              </a:tblGrid>
              <a:tr h="864134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Критерий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4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5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864134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17,868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2,724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3,564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5584,251</a:t>
                      </a:r>
                      <a:endParaRPr lang="ru-RU" dirty="0"/>
                    </a:p>
                  </a:txBody>
                  <a:tcPr anchor="ctr"/>
                </a:tc>
              </a:tr>
              <a:tr h="864134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0,056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0,152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312,533</a:t>
                      </a:r>
                      <a:endParaRPr lang="ru-RU" dirty="0"/>
                    </a:p>
                  </a:txBody>
                  <a:tcPr anchor="ctr"/>
                </a:tc>
              </a:tr>
              <a:tr h="864134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0,367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6,558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1,308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2049,7</a:t>
                      </a:r>
                      <a:endParaRPr lang="ru-RU" dirty="0"/>
                    </a:p>
                  </a:txBody>
                  <a:tcPr anchor="ctr"/>
                </a:tc>
              </a:tr>
              <a:tr h="864134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4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0,281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5,013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0,764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1566,749</a:t>
                      </a:r>
                      <a:endParaRPr lang="ru-RU" dirty="0"/>
                    </a:p>
                  </a:txBody>
                  <a:tcPr anchor="ctr"/>
                </a:tc>
              </a:tr>
              <a:tr h="864134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5</a:t>
                      </a:r>
                      <a:endParaRPr lang="ru-RU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0,0002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0,003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0,0004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0,0006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528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/>
              <a:t>Матрица сравнения. </a:t>
            </a:r>
            <a:r>
              <a:rPr lang="ru-RU" dirty="0" smtClean="0"/>
              <a:t>Методы.</a:t>
            </a:r>
            <a:endParaRPr lang="ru-RU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763237"/>
              </p:ext>
            </p:extLst>
          </p:nvPr>
        </p:nvGraphicFramePr>
        <p:xfrm>
          <a:off x="539555" y="1052516"/>
          <a:ext cx="8147244" cy="51847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3892"/>
                <a:gridCol w="1163892"/>
                <a:gridCol w="1163892"/>
                <a:gridCol w="1163892"/>
                <a:gridCol w="1163892"/>
                <a:gridCol w="1163892"/>
                <a:gridCol w="1163892"/>
              </a:tblGrid>
              <a:tr h="74068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Метод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1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2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3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4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5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6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74068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1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0,601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0,586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1,016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1,220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1,194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</a:tr>
              <a:tr h="74068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2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1,664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0,975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1,691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2,030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1,987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</a:tr>
              <a:tr h="74068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3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1,706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1,025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1,734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2,081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2,038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</a:tr>
              <a:tr h="74068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4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0,984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0,591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0,577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1,200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1,175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</a:tr>
              <a:tr h="74068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5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0,820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0,493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0,480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0,833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0,979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</a:tr>
              <a:tr h="74068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+mn-lt"/>
                        </a:rPr>
                        <a:t>6</a:t>
                      </a:r>
                      <a:endParaRPr lang="ru-RU" sz="1800" dirty="0"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0,837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0,503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0,491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0,851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>
                          <a:effectLst/>
                          <a:latin typeface="+mn-lt"/>
                        </a:rPr>
                        <a:t>1,021</a:t>
                      </a:r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u="none" strike="noStrike" dirty="0">
                          <a:effectLst/>
                          <a:latin typeface="+mn-lt"/>
                        </a:rPr>
                        <a:t>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830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Метрики сравнения изображений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539552" y="1124744"/>
                <a:ext cx="8136904" cy="58138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 smtClean="0"/>
                  <a:t>Метрика </a:t>
                </a:r>
                <a:r>
                  <a:rPr lang="ru-RU" dirty="0" err="1" smtClean="0"/>
                  <a:t>Минковского</a:t>
                </a:r>
                <a:r>
                  <a:rPr lang="ru-RU" dirty="0" smtClean="0"/>
                  <a:t> (</a:t>
                </a:r>
                <a:r>
                  <a:rPr lang="en-US" dirty="0" smtClean="0"/>
                  <a:t>MM</a:t>
                </a:r>
                <a:r>
                  <a:rPr lang="ru-RU" dirty="0" smtClean="0"/>
                  <a:t>):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latin typeface="Cambria Math"/>
                          <a:ea typeface="Cambria Math"/>
                        </a:rPr>
                        <m:t>𝜖</m:t>
                      </m:r>
                      <m:r>
                        <a:rPr lang="pt-BR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pt-BR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pt-BR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/>
                            </a:rPr>
                            <m:t>𝑘</m:t>
                          </m:r>
                          <m:r>
                            <a:rPr lang="pt-BR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sup>
                        <m:e>
                          <m:sSup>
                            <m:sSupPr>
                              <m:ctrlPr>
                                <a:rPr lang="pt-BR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pt-BR" i="1"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𝑁</m:t>
                                      </m:r>
                                      <m:r>
                                        <a:rPr lang="en-US" i="1" baseline="30000">
                                          <a:latin typeface="Cambria Math"/>
                                        </a:rPr>
                                        <m:t>2</m:t>
                                      </m:r>
                                    </m:den>
                                  </m:f>
                                  <m:nary>
                                    <m:naryPr>
                                      <m:chr m:val="∑"/>
                                      <m:ctrlPr>
                                        <a:rPr lang="pt-BR" i="1">
                                          <a:latin typeface="Cambria Math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𝑗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=0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𝑁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−1</m:t>
                                      </m:r>
                                    </m:sup>
                                    <m:e>
                                      <m:sSup>
                                        <m:sSupPr>
                                          <m:ctrlPr>
                                            <a:rPr lang="pt-BR" i="1"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d>
                                            <m:dPr>
                                              <m:begChr m:val="|"/>
                                              <m:endChr m:val="|"/>
                                              <m:ctrlPr>
                                                <a:rPr lang="pt-BR" i="1">
                                                  <a:latin typeface="Cambria Math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i="1">
                                                  <a:latin typeface="Cambria Math"/>
                                                </a:rPr>
                                                <m:t>𝐶</m:t>
                                              </m:r>
                                              <m:r>
                                                <a:rPr lang="en-US" i="1" baseline="-25000">
                                                  <a:latin typeface="Cambria Math"/>
                                                </a:rPr>
                                                <m:t>𝑘</m:t>
                                              </m:r>
                                              <m:d>
                                                <m:dPr>
                                                  <m:ctrlP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𝑖</m:t>
                                                  </m:r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,</m:t>
                                                  </m:r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𝑗</m:t>
                                                  </m:r>
                                                </m:e>
                                              </m:d>
                                              <m:r>
                                                <a:rPr lang="en-US" i="1">
                                                  <a:latin typeface="Cambria Math"/>
                                                </a:rPr>
                                                <m:t>−</m:t>
                                              </m:r>
                                              <m:acc>
                                                <m:accPr>
                                                  <m:chr m:val="̂"/>
                                                  <m:ctrlP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</m:ctrlPr>
                                                </m:accPr>
                                                <m:e>
                                                  <m:r>
                                                    <a:rPr lang="en-US" i="1">
                                                      <a:latin typeface="Cambria Math"/>
                                                    </a:rPr>
                                                    <m:t>𝐶</m:t>
                                                  </m:r>
                                                  <m:r>
                                                    <a:rPr lang="en-US" i="1" baseline="-25000">
                                                      <a:latin typeface="Cambria Math"/>
                                                    </a:rPr>
                                                    <m:t>𝑘</m:t>
                                                  </m:r>
                                                </m:e>
                                              </m:acc>
                                              <m:r>
                                                <a:rPr lang="en-US" i="1">
                                                  <a:latin typeface="Cambria Math"/>
                                                </a:rPr>
                                                <m:t>(</m:t>
                                              </m:r>
                                              <m:r>
                                                <a:rPr lang="en-US" i="1">
                                                  <a:latin typeface="Cambria Math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i="1">
                                                  <a:latin typeface="Cambria Math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i="1">
                                                  <a:latin typeface="Cambria Math"/>
                                                </a:rPr>
                                                <m:t>𝑗</m:t>
                                              </m:r>
                                              <m:r>
                                                <a:rPr lang="en-US" i="1">
                                                  <a:latin typeface="Cambria Math"/>
                                                </a:rPr>
                                                <m:t>)</m:t>
                                              </m:r>
                                            </m:e>
                                          </m:d>
                                        </m:e>
                                        <m:sup>
                                          <m:r>
                                            <a:rPr lang="pt-BR" i="1">
                                              <a:latin typeface="Cambria Math"/>
                                              <a:ea typeface="Cambria Math"/>
                                            </a:rPr>
                                            <m:t>𝛾</m:t>
                                          </m:r>
                                        </m:sup>
                                      </m:sSup>
                                    </m:e>
                                  </m:nary>
                                </m:e>
                              </m:d>
                            </m:e>
                            <m:sup>
                              <m:f>
                                <m:fPr>
                                  <m:type m:val="skw"/>
                                  <m:ctrlPr>
                                    <a:rPr lang="pt-BR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pt-BR" i="1" smtClean="0">
                                      <a:latin typeface="Cambria Math"/>
                                      <a:ea typeface="Cambria Math"/>
                                    </a:rPr>
                                    <m:t>𝛾</m:t>
                                  </m:r>
                                </m:den>
                              </m:f>
                            </m:sup>
                          </m:sSup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r>
                  <a:rPr lang="ru-RU" dirty="0"/>
                  <a:t>Среднеквадратическая ошибка (</a:t>
                </a:r>
                <a:r>
                  <a:rPr lang="en-US" dirty="0"/>
                  <a:t>MSE</a:t>
                </a:r>
                <a:r>
                  <a:rPr lang="en-US" dirty="0" smtClean="0"/>
                  <a:t>):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/>
                          <a:ea typeface="Cambria Math"/>
                        </a:rPr>
                        <m:t>𝜖</m:t>
                      </m:r>
                      <m:r>
                        <a:rPr lang="pt-BR" i="1">
                          <a:latin typeface="Cambria Math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pt-BR" i="1" smtClean="0">
                              <a:latin typeface="Cambria Math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pt-BR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𝑁</m:t>
                              </m:r>
                              <m:r>
                                <a:rPr lang="en-US" i="1" baseline="30000">
                                  <a:latin typeface="Cambria Math"/>
                                </a:rPr>
                                <m:t>2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pt-BR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𝑗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𝑁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−1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pt-BR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pt-BR" i="1" smtClean="0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𝐶</m:t>
                                      </m:r>
                                      <m:r>
                                        <a:rPr lang="en-US" i="1" baseline="-25000">
                                          <a:latin typeface="Cambria Math"/>
                                        </a:rPr>
                                        <m:t>𝑘</m:t>
                                      </m:r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𝑖</m:t>
                                          </m:r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,</m:t>
                                          </m:r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𝑗</m:t>
                                          </m:r>
                                        </m:e>
                                      </m:d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𝐶</m:t>
                                          </m:r>
                                          <m:r>
                                            <a:rPr lang="en-US" i="1" baseline="-25000">
                                              <a:latin typeface="Cambria Math"/>
                                            </a:rPr>
                                            <m:t>𝑘</m:t>
                                          </m:r>
                                        </m:e>
                                      </m:acc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(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𝑗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)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latin typeface="Cambria Math"/>
                                      <a:ea typeface="Cambria Math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dirty="0"/>
              </a:p>
              <a:p>
                <a:endParaRPr lang="en-US" dirty="0" smtClean="0"/>
              </a:p>
              <a:p>
                <a:r>
                  <a:rPr lang="ru-RU" dirty="0" smtClean="0"/>
                  <a:t>Метрика </a:t>
                </a:r>
                <a:r>
                  <a:rPr lang="ru-RU" dirty="0"/>
                  <a:t>разницы с соседями (DON</a:t>
                </a:r>
                <a:r>
                  <a:rPr lang="ru-RU" dirty="0" smtClean="0"/>
                  <a:t>)</a:t>
                </a:r>
                <a:r>
                  <a:rPr lang="en-US" dirty="0" smtClean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/>
                          <a:ea typeface="Cambria Math"/>
                        </a:rPr>
                        <m:t>𝜖</m:t>
                      </m:r>
                      <m:r>
                        <a:rPr lang="pt-BR" i="1">
                          <a:latin typeface="Cambria Math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pt-BR" i="1" smtClean="0">
                              <a:latin typeface="Cambria Math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pt-BR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/>
                                </a:rPr>
                                <m:t>2(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𝜔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)</m:t>
                              </m:r>
                            </m:den>
                          </m:f>
                          <m:nary>
                            <m:naryPr>
                              <m:chr m:val="∑"/>
                              <m:ctrlPr>
                                <a:rPr lang="pt-BR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=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𝜔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/2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𝑁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𝜔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/2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pt-BR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𝐴</m:t>
                                  </m:r>
                                  <m:r>
                                    <a:rPr lang="en-US" b="0" i="1" baseline="30000" smtClean="0">
                                      <a:latin typeface="Cambria Math"/>
                                    </a:rPr>
                                    <m:t>2</m:t>
                                  </m:r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+</m:t>
                                  </m:r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𝐵</m:t>
                                  </m:r>
                                  <m:r>
                                    <a:rPr lang="en-US" b="0" i="1" baseline="30000" smtClean="0">
                                      <a:latin typeface="Cambria Math"/>
                                    </a:rPr>
                                    <m:t>2</m:t>
                                  </m:r>
                                </m:e>
                              </m:d>
                            </m:e>
                          </m:nary>
                        </m:e>
                      </m:rad>
                    </m:oMath>
                  </m:oMathPara>
                </a14:m>
                <a:endParaRPr lang="en-US" dirty="0" smtClean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𝐴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/>
                              <a:ea typeface="Cambria Math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/>
                                  <a:ea typeface="Cambria Math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𝑙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𝑚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𝜖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𝜔</m:t>
                              </m:r>
                              <m:r>
                                <a:rPr lang="en-US" b="0" i="1" baseline="-25000" smtClean="0">
                                  <a:latin typeface="Cambria Math"/>
                                  <a:ea typeface="Cambria Math"/>
                                </a:rPr>
                                <m:t>𝑖</m:t>
                              </m:r>
                              <m:r>
                                <a:rPr lang="en-US" b="0" i="1" baseline="-25000" smtClean="0">
                                  <a:latin typeface="Cambria Math"/>
                                  <a:ea typeface="Cambria Math"/>
                                </a:rPr>
                                <m:t>,</m:t>
                              </m:r>
                              <m:r>
                                <a:rPr lang="en-US" b="0" i="1" baseline="-25000" smtClean="0">
                                  <a:latin typeface="Cambria Math"/>
                                  <a:ea typeface="Cambria Math"/>
                                </a:rPr>
                                <m:t>𝑗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𝑑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/>
                                      <a:ea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𝐶</m:t>
                                  </m:r>
                                  <m:d>
                                    <m:dPr>
                                      <m:ctrlP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  <m:t>𝑖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  <m:t>𝑗</m:t>
                                      </m:r>
                                    </m:e>
                                  </m:d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,</m:t>
                                  </m:r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  <m:t>𝐶</m:t>
                                      </m:r>
                                    </m:e>
                                  </m:acc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𝑙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𝑚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)</m:t>
                                  </m:r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US" dirty="0" smtClean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𝐵</m:t>
                      </m:r>
                      <m:r>
                        <a:rPr lang="en-US" i="1">
                          <a:latin typeface="Cambria Math"/>
                          <a:ea typeface="Cambria Math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/>
                              <a:ea typeface="Cambria Math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𝑙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,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𝑚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𝜖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𝜔</m:t>
                              </m:r>
                              <m:r>
                                <a:rPr lang="en-US" i="1" baseline="-25000">
                                  <a:latin typeface="Cambria Math"/>
                                  <a:ea typeface="Cambria Math"/>
                                </a:rPr>
                                <m:t>𝑖</m:t>
                              </m:r>
                              <m:r>
                                <a:rPr lang="en-US" i="1" baseline="-25000">
                                  <a:latin typeface="Cambria Math"/>
                                  <a:ea typeface="Cambria Math"/>
                                </a:rPr>
                                <m:t>,</m:t>
                              </m:r>
                              <m:r>
                                <a:rPr lang="en-US" i="1" baseline="-25000">
                                  <a:latin typeface="Cambria Math"/>
                                  <a:ea typeface="Cambria Math"/>
                                </a:rPr>
                                <m:t>𝑗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𝑑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  <m:t>𝐶</m:t>
                                      </m:r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  <m:t>𝑖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/>
                                          <a:ea typeface="Cambria Math"/>
                                        </a:rPr>
                                        <m:t>𝑗</m:t>
                                      </m:r>
                                    </m:e>
                                  </m:d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/>
                                      <a:ea typeface="Cambria Math"/>
                                    </a:rPr>
                                    <m:t>𝐶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𝑙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𝑚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)</m:t>
                                  </m:r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pPr/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1124744"/>
                <a:ext cx="8136904" cy="5813899"/>
              </a:xfrm>
              <a:prstGeom prst="rect">
                <a:avLst/>
              </a:prstGeom>
              <a:blipFill rotWithShape="1">
                <a:blip r:embed="rId2"/>
                <a:stretch>
                  <a:fillRect l="-675" t="-52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48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Матрица критериев</a:t>
            </a:r>
            <a:endParaRPr lang="ru-RU" dirty="0"/>
          </a:p>
        </p:txBody>
      </p:sp>
      <p:graphicFrame>
        <p:nvGraphicFramePr>
          <p:cNvPr id="10" name="Content Placeholder 9" title="Lena, without mask"/>
          <p:cNvGraphicFramePr>
            <a:graphicFrameLocks noGrp="1"/>
          </p:cNvGraphicFramePr>
          <p:nvPr>
            <p:ph idx="1"/>
          </p:nvPr>
        </p:nvGraphicFramePr>
        <p:xfrm>
          <a:off x="457200" y="1052513"/>
          <a:ext cx="8229600" cy="5073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615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Матрица критериев</a:t>
            </a:r>
            <a:endParaRPr lang="ru-RU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57200" y="1052513"/>
          <a:ext cx="8229600" cy="5073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6297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1325</TotalTime>
  <Words>398</Words>
  <Application>Microsoft Office PowerPoint</Application>
  <PresentationFormat>On-screen Show (4:3)</PresentationFormat>
  <Paragraphs>125</Paragraphs>
  <Slides>14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Office Theme</vt:lpstr>
      <vt:lpstr>Microsoft Visio Drawing</vt:lpstr>
      <vt:lpstr>Восстановление изображений с помощью алгоритмов принятия решений</vt:lpstr>
      <vt:lpstr>PowerPoint Presentation</vt:lpstr>
      <vt:lpstr>Алгоритм принятия решений</vt:lpstr>
      <vt:lpstr>Матрица сравнения.</vt:lpstr>
      <vt:lpstr>Матрица сравнения. Критерии.</vt:lpstr>
      <vt:lpstr>Матрица сравнения. Методы.</vt:lpstr>
      <vt:lpstr>Метрики сравнения изображений</vt:lpstr>
      <vt:lpstr>Матрица критериев</vt:lpstr>
      <vt:lpstr>Матрица критериев</vt:lpstr>
      <vt:lpstr>Процентное улучшение изображения</vt:lpstr>
      <vt:lpstr>Матрица критериев</vt:lpstr>
      <vt:lpstr>Матрица критериев</vt:lpstr>
      <vt:lpstr>Пример работы. Lena.</vt:lpstr>
      <vt:lpstr>Пример работы. Pepper.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Восстановление изображений с помощью теории игр и принятия решений</dc:title>
  <dc:creator>Sergey Seliverstov</dc:creator>
  <cp:lastModifiedBy>Sergey Seliverstov</cp:lastModifiedBy>
  <cp:revision>21</cp:revision>
  <dcterms:created xsi:type="dcterms:W3CDTF">2014-03-05T04:43:07Z</dcterms:created>
  <dcterms:modified xsi:type="dcterms:W3CDTF">2014-03-06T15:18:20Z</dcterms:modified>
</cp:coreProperties>
</file>